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qFmHDCKXWBbWxDCjzwnJDwLWN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0F7D65-CE90-46F2-BC66-77482E082314}">
  <a:tblStyle styleId="{A70F7D65-CE90-46F2-BC66-77482E08231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a:t>
            </a:r>
            <a:endParaRPr/>
          </a:p>
          <a:p>
            <a:pPr indent="0" lvl="0" marL="0" rtl="0" algn="l">
              <a:spcBef>
                <a:spcPts val="0"/>
              </a:spcBef>
              <a:spcAft>
                <a:spcPts val="0"/>
              </a:spcAft>
              <a:buNone/>
            </a:pPr>
            <a:r>
              <a:rPr lang="en-US"/>
              <a:t>Joint New Life / Epicentre</a:t>
            </a:r>
            <a:endParaRPr/>
          </a:p>
          <a:p>
            <a:pPr indent="0" lvl="0" marL="0" rtl="0" algn="l">
              <a:spcBef>
                <a:spcPts val="0"/>
              </a:spcBef>
              <a:spcAft>
                <a:spcPts val="0"/>
              </a:spcAft>
              <a:buNone/>
            </a:pPr>
            <a:r>
              <a:rPr lang="en-US"/>
              <a:t>1.5 hours, then Q&amp;A after</a:t>
            </a:r>
            <a:endParaRPr/>
          </a:p>
          <a:p>
            <a:pPr indent="0" lvl="0" marL="0" rtl="0" algn="l">
              <a:spcBef>
                <a:spcPts val="0"/>
              </a:spcBef>
              <a:spcAft>
                <a:spcPts val="0"/>
              </a:spcAft>
              <a:buNone/>
            </a:pPr>
            <a:r>
              <a:rPr lang="en-US"/>
              <a:t>Emphasis on housing</a:t>
            </a:r>
            <a:endParaRPr/>
          </a:p>
          <a:p>
            <a:pPr indent="0" lvl="0" marL="0" rtl="0" algn="l">
              <a:spcBef>
                <a:spcPts val="0"/>
              </a:spcBef>
              <a:spcAft>
                <a:spcPts val="0"/>
              </a:spcAft>
              <a:buNone/>
            </a:pPr>
            <a:r>
              <a:rPr lang="en-US"/>
              <a:t>Show me your ballot / run and get it</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Kate Pynoos – more experience with city hall, removing red-tape, smart policies: converting office buildings, LAUSD property, prioritizing ADUs, pre-fab constructions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https://www.kateforcouncil.la/plan-for/housing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https://www.hugo2022.com/#issues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Eunisses vs. Gil (identity politics, renter protections vs. market rate housing)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https://eunisses.com/platform/housing/</a:t>
            </a:r>
            <a:endParaRPr/>
          </a:p>
          <a:p>
            <a:pPr indent="0" lvl="0" marL="0" rtl="0" algn="l">
              <a:spcBef>
                <a:spcPts val="0"/>
              </a:spcBef>
              <a:spcAft>
                <a:spcPts val="0"/>
              </a:spcAft>
              <a:buNone/>
            </a:pPr>
            <a:r>
              <a:rPr lang="en-US"/>
              <a:t>https://www.gilcedillo.com/house_la</a:t>
            </a:r>
            <a:endParaRPr/>
          </a:p>
        </p:txBody>
      </p:sp>
      <p:sp>
        <p:nvSpPr>
          <p:cNvPr id="247" name="Google Shape;24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Kate Pynoos – more experience with city hall</a:t>
            </a:r>
            <a:endParaRPr/>
          </a:p>
        </p:txBody>
      </p:sp>
      <p:sp>
        <p:nvSpPr>
          <p:cNvPr id="254" name="Google Shape;2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Wendy Carillo: https://www.wendyforassembly.com/accomplishments/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Mia Livas Porter: https://www.miaforassembly.com/vision/affordable-California (increasing supply, upzoning, vacancy tax: Thomas?), Ellis Act repeal – tenant protections</a:t>
            </a:r>
            <a:endParaRPr/>
          </a:p>
          <a:p>
            <a:pPr indent="0" lvl="0" marL="0" rtl="0" algn="l">
              <a:spcBef>
                <a:spcPts val="0"/>
              </a:spcBef>
              <a:spcAft>
                <a:spcPts val="0"/>
              </a:spcAft>
              <a:buNone/>
            </a:pPr>
            <a:r>
              <a:t/>
            </a:r>
            <a:endParaRPr/>
          </a:p>
        </p:txBody>
      </p:sp>
      <p:sp>
        <p:nvSpPr>
          <p:cNvPr id="261" name="Google Shape;2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Katy Young</a:t>
            </a:r>
            <a:endParaRPr/>
          </a:p>
          <a:p>
            <a:pPr indent="0" lvl="0" marL="0" rtl="0" algn="l">
              <a:spcBef>
                <a:spcPts val="0"/>
              </a:spcBef>
              <a:spcAft>
                <a:spcPts val="0"/>
              </a:spcAft>
              <a:buNone/>
            </a:pPr>
            <a:r>
              <a:rPr lang="en-US"/>
              <a:t>Rick Chavez (Louis Abramson – b/c Zbur took corporate money)</a:t>
            </a:r>
            <a:endParaRPr/>
          </a:p>
          <a:p>
            <a:pPr indent="0" lvl="0" marL="0" rtl="0" algn="l">
              <a:spcBef>
                <a:spcPts val="0"/>
              </a:spcBef>
              <a:spcAft>
                <a:spcPts val="0"/>
              </a:spcAft>
              <a:buNone/>
            </a:pPr>
            <a:r>
              <a:rPr lang="en-US"/>
              <a:t>Lola Smallwood-Cuevas</a:t>
            </a:r>
            <a:endParaRPr/>
          </a:p>
        </p:txBody>
      </p:sp>
      <p:sp>
        <p:nvSpPr>
          <p:cNvPr id="268" name="Google Shape;26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Senate is district 24 &amp; 28</a:t>
            </a:r>
            <a:endParaRPr/>
          </a:p>
          <a:p>
            <a:pPr indent="0" lvl="0" marL="0" rtl="0" algn="l">
              <a:spcBef>
                <a:spcPts val="0"/>
              </a:spcBef>
              <a:spcAft>
                <a:spcPts val="0"/>
              </a:spcAft>
              <a:buNone/>
            </a:pPr>
            <a:r>
              <a:rPr lang="en-US"/>
              <a:t>Assembly is 42 &amp; 51</a:t>
            </a:r>
            <a:endParaRPr/>
          </a:p>
        </p:txBody>
      </p:sp>
      <p:sp>
        <p:nvSpPr>
          <p:cNvPr id="275" name="Google Shape;2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challengers</a:t>
            </a:r>
            <a:endParaRPr/>
          </a:p>
        </p:txBody>
      </p:sp>
      <p:sp>
        <p:nvSpPr>
          <p:cNvPr id="282" name="Google Shape;2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Kate Pynoos – more experience with city hall, extensive housing platform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Gil Cedillo - https://www.gilcedillo.com/house_la, pro-market rate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Eunisses Hernandez – leans heavily into identity politics, tenant protections, anti-market rate housing</a:t>
            </a:r>
            <a:endParaRPr/>
          </a:p>
          <a:p>
            <a:pPr indent="0" lvl="0" marL="0" rtl="0" algn="l">
              <a:spcBef>
                <a:spcPts val="0"/>
              </a:spcBef>
              <a:spcAft>
                <a:spcPts val="0"/>
              </a:spcAft>
              <a:buNone/>
            </a:pPr>
            <a:r>
              <a:t/>
            </a:r>
            <a:endParaRPr/>
          </a:p>
        </p:txBody>
      </p:sp>
      <p:sp>
        <p:nvSpPr>
          <p:cNvPr id="289" name="Google Shape;2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Prioritize mail-in</a:t>
            </a:r>
            <a:endParaRPr/>
          </a:p>
          <a:p>
            <a:pPr indent="0" lvl="0" marL="0" rtl="0" algn="l">
              <a:spcBef>
                <a:spcPts val="0"/>
              </a:spcBef>
              <a:spcAft>
                <a:spcPts val="0"/>
              </a:spcAft>
              <a:buNone/>
            </a:pPr>
            <a:r>
              <a:rPr lang="en-US"/>
              <a:t>Commitment to fill out </a:t>
            </a:r>
            <a:endParaRPr/>
          </a:p>
          <a:p>
            <a:pPr indent="0" lvl="0" marL="0" rtl="0" algn="l">
              <a:spcBef>
                <a:spcPts val="0"/>
              </a:spcBef>
              <a:spcAft>
                <a:spcPts val="0"/>
              </a:spcAft>
              <a:buNone/>
            </a:pPr>
            <a:r>
              <a:rPr lang="en-US"/>
              <a:t>Commitment to deliver</a:t>
            </a:r>
            <a:endParaRPr/>
          </a:p>
        </p:txBody>
      </p:sp>
      <p:sp>
        <p:nvSpPr>
          <p:cNvPr id="303" name="Google Shape;3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 of a broader effort called Faith and Housing Coalition</a:t>
            </a:r>
            <a:endParaRPr/>
          </a:p>
          <a:p>
            <a:pPr indent="0" lvl="0" marL="0" rtl="0" algn="l">
              <a:spcBef>
                <a:spcPts val="0"/>
              </a:spcBef>
              <a:spcAft>
                <a:spcPts val="0"/>
              </a:spcAft>
              <a:buNone/>
            </a:pPr>
            <a:r>
              <a:rPr lang="en-US"/>
              <a:t>Partnership between New Life and Epicentre, especially after retreat, really wanted to create a ministry that addresses issue affecting all our churches</a:t>
            </a:r>
            <a:endParaRPr/>
          </a:p>
          <a:p>
            <a:pPr indent="0" lvl="0" marL="0" rtl="0" algn="l">
              <a:spcBef>
                <a:spcPts val="0"/>
              </a:spcBef>
              <a:spcAft>
                <a:spcPts val="0"/>
              </a:spcAft>
              <a:buNone/>
            </a:pPr>
            <a:r>
              <a:rPr lang="en-US"/>
              <a:t>How body of Christ works on all</a:t>
            </a:r>
            <a:endParaRPr/>
          </a:p>
          <a:p>
            <a:pPr indent="0" lvl="0" marL="0" rtl="0" algn="l">
              <a:spcBef>
                <a:spcPts val="0"/>
              </a:spcBef>
              <a:spcAft>
                <a:spcPts val="0"/>
              </a:spcAft>
              <a:buNone/>
            </a:pPr>
            <a:r>
              <a:rPr lang="en-US"/>
              <a:t>Regular email list – last minute requests regarding bills and stuff</a:t>
            </a:r>
            <a:endParaRPr/>
          </a:p>
          <a:p>
            <a:pPr indent="0" lvl="0" marL="0" rtl="0" algn="l">
              <a:spcBef>
                <a:spcPts val="0"/>
              </a:spcBef>
              <a:spcAft>
                <a:spcPts val="0"/>
              </a:spcAft>
              <a:buNone/>
            </a:pPr>
            <a:r>
              <a:rPr lang="en-US"/>
              <a:t>Summer Life Group related to housing – explore biblical basis, barriers, and what we can do about it on individual, churchwide, and citywide level, check it out</a:t>
            </a:r>
            <a:endParaRPr/>
          </a:p>
          <a:p>
            <a:pPr indent="0" lvl="0" marL="0" marR="0" rtl="0" algn="l">
              <a:lnSpc>
                <a:spcPct val="100000"/>
              </a:lnSpc>
              <a:spcBef>
                <a:spcPts val="0"/>
              </a:spcBef>
              <a:spcAft>
                <a:spcPts val="0"/>
              </a:spcAft>
              <a:buClr>
                <a:schemeClr val="dk1"/>
              </a:buClr>
              <a:buSzPts val="1200"/>
              <a:buFont typeface="Calibri"/>
              <a:buNone/>
            </a:pPr>
            <a:r>
              <a:rPr lang="en-US"/>
              <a:t>Let’s take a picture!</a:t>
            </a:r>
            <a:endParaRPr/>
          </a:p>
          <a:p>
            <a:pPr indent="0" lvl="0" marL="0" rtl="0" algn="l">
              <a:spcBef>
                <a:spcPts val="0"/>
              </a:spcBef>
              <a:spcAft>
                <a:spcPts val="0"/>
              </a:spcAft>
              <a:buNone/>
            </a:pPr>
            <a:r>
              <a:rPr lang="en-US"/>
              <a:t>Prayer</a:t>
            </a:r>
            <a:endParaRPr/>
          </a:p>
        </p:txBody>
      </p:sp>
      <p:sp>
        <p:nvSpPr>
          <p:cNvPr id="310" name="Google Shape;31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Local politics – area where we can effect most change, fewer voters = more impact of each voter, character and personality matter much more than political party, most often ignored for bigger, sexier races (president), most of the things that affect our lives happen on the local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Housing - #1 issue affecting Los Angeles, everyone I’ve talked to in LA has had issues with housing, whether its homeless people living on the streets to low-income families get forced out of their apartment to college students living out of their cars to middle-class families who have to move out from their communities to afford a house. This is a systematic issue that touches every echelon of our society. We’re all affected, just in different ways.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structural issue that can’t be addressed just on individual or church-level. one church can’t just build housing (that’s illegal), need for systematic change and organizing to reverse the corrupt systems that exist and challenge powerful interest groups that benefit</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Also a spiritual issue: Prophets talk about sin, always reference housing as a sin of idolatry. If there’s inequality, people too concerned about their own and not about their neighbors, what sly tricks that used to get their homes, can be quite judgmental - </a:t>
            </a:r>
            <a:r>
              <a:rPr b="0" i="0" lang="en-US" sz="1800" u="none" strike="noStrike">
                <a:solidFill>
                  <a:srgbClr val="000000"/>
                </a:solidFill>
                <a:latin typeface="Arial"/>
                <a:ea typeface="Arial"/>
                <a:cs typeface="Arial"/>
                <a:sym typeface="Arial"/>
              </a:rPr>
              <a:t>Amos 3:15 - I will strike the winter house along with the summer house, and the houses of ivory shall perish, and the great houses shall come to an end.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strike="noStrike">
                <a:solidFill>
                  <a:srgbClr val="000000"/>
                </a:solidFill>
                <a:latin typeface="Arial"/>
                <a:ea typeface="Arial"/>
                <a:cs typeface="Arial"/>
                <a:sym typeface="Arial"/>
              </a:rPr>
              <a:t>Not just a policy issue, but a spiritual issue. Because of how many people it affects, I would say it’s our city’s greatest sin</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races</a:t>
            </a:r>
            <a:endParaRPr/>
          </a:p>
          <a:p>
            <a:pPr indent="0" lvl="0" marL="0" rtl="0" algn="l">
              <a:spcBef>
                <a:spcPts val="0"/>
              </a:spcBef>
              <a:spcAft>
                <a:spcPts val="0"/>
              </a:spcAft>
              <a:buNone/>
            </a:pPr>
            <a:r>
              <a:rPr lang="en-US"/>
              <a:t>Judges etc.</a:t>
            </a:r>
            <a:endParaRPr/>
          </a:p>
        </p:txBody>
      </p:sp>
      <p:sp>
        <p:nvSpPr>
          <p:cNvPr id="322" name="Google Shape;3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Frame before we go in: book of Ecclesiastes, very practical and sober-minded understanding of the world, also some hope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Passage tells us that corruption in government is inevitable, that there’s a hierarchy where people in power exploit those beneath them, all the way down to the poor, who have their rights and justice denied. There’s no one to help them. In fact, the king (the highest of highs, supposed to be champion of justice) benefits from this exploitation. They are a part of the system.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Cynical but accurate view of modern government. City as complicated as LA, lot of bureaucracy and red tape, created for a reason. People in power making it complicated for own gain (ask Tiff about working with city contractors). There are backroom deals, there’s corruption and embezzlement. Goes all the way to the top. Corruption is the norm.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BUT there’s also some hope: last verse, king profits from fields. What does that mean? People in power take a cut of what the common people produce. HOWEVER it means they are also dependent on the common people. Without the production of the common people, they can’t do anything, especially true in democratic society. Without our votes, without our support, those in power can do nothing. See how the Bible turns that upside down? Those in power need us far more than we need them. And if we as the common people organize, we can influence them towards real change. </a:t>
            </a:r>
            <a:endParaRPr/>
          </a:p>
          <a:p>
            <a:pPr indent="0" lvl="0" marL="0" rtl="0" algn="l">
              <a:spcBef>
                <a:spcPts val="0"/>
              </a:spcBef>
              <a:spcAft>
                <a:spcPts val="0"/>
              </a:spcAft>
              <a:buNone/>
            </a:pPr>
            <a:r>
              <a:t/>
            </a:r>
            <a:endParaRPr/>
          </a:p>
        </p:txBody>
      </p:sp>
      <p:sp>
        <p:nvSpPr>
          <p:cNvPr id="186" name="Google Shape;1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Permission slips – often these election conversations have certain rules: expert gives the info, usually skewed towards one perspective, and unless you follow their recommendations you’re a terrible person. Basically most church voter guides follow this idea. We want to do things different, give permission to break those rules.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Collaborative – we have some time/energy to do this, but everyone brings something to the table, each person has a unique perspective based on your background, where you live, where you work, who you know. Encourage you to share that. Will make time for that 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Differing perspectives – not all politically the same, what unites us is that we are Followers of Jesus, but that can look very different and that’s okay. Like Thomas and I, are very pro-development of all forms of housing, others might be focused specifically on affordable housing, or protective measures like rent controls. Some people here might also be still on the fence, worried about homeless encampments and just wish cities would clean up the streets. Safe space to share honestly and openly.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Informed, not perfect – local politics is complicated, all these different offices and districts and judges, can be overwhelming. Easy to think: if I make the wrong decision, I’m going to hurt somebody. Reality is none of us have all the answers, can’t know everything. we can do what we can with the little that we have to try and affect change. Luke 16:10 – whoever can be trusted with little can also be trusted with much. Take what God has given you and make use of it. </a:t>
            </a:r>
            <a:endParaRPr/>
          </a:p>
        </p:txBody>
      </p:sp>
      <p:sp>
        <p:nvSpPr>
          <p:cNvPr id="199" name="Google Shape;19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cf3e9e7fe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11cf3e9e7fe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Roboto"/>
                <a:ea typeface="Roboto"/>
                <a:cs typeface="Roboto"/>
                <a:sym typeface="Roboto"/>
              </a:rPr>
              <a:t>Local races – Love local politics because its where we can affect the most change. Places where you can actually build coalitions with neighbors to do good that you can actually see. Example, last neighborhood: toxic oil drilling site that placed right next to people’s houses. Our church worked with neighborhood groups, city council, etc. to get it closed down. Because local politics is not very popular, our representatives really listen to their constituents. They actually pay attention to individual voices, and that’s big. </a:t>
            </a:r>
            <a:endParaRPr/>
          </a:p>
          <a:p>
            <a:pPr indent="0" lvl="0" marL="0" rtl="0" algn="l">
              <a:spcBef>
                <a:spcPts val="0"/>
              </a:spcBef>
              <a:spcAft>
                <a:spcPts val="0"/>
              </a:spcAft>
              <a:buNone/>
            </a:pPr>
            <a:r>
              <a:t/>
            </a:r>
            <a:endParaRPr b="0" i="0" sz="1800" u="none" strike="noStrike">
              <a:solidFill>
                <a:srgbClr val="000000"/>
              </a:solidFill>
              <a:latin typeface="Roboto"/>
              <a:ea typeface="Roboto"/>
              <a:cs typeface="Roboto"/>
              <a:sym typeface="Roboto"/>
            </a:endParaRPr>
          </a:p>
          <a:p>
            <a:pPr indent="0" lvl="0" marL="0" rtl="0" algn="l">
              <a:spcBef>
                <a:spcPts val="0"/>
              </a:spcBef>
              <a:spcAft>
                <a:spcPts val="0"/>
              </a:spcAft>
              <a:buNone/>
            </a:pPr>
            <a:r>
              <a:rPr b="0" i="0" lang="en-US" sz="1800" u="none" strike="noStrike">
                <a:solidFill>
                  <a:srgbClr val="000000"/>
                </a:solidFill>
                <a:latin typeface="Roboto"/>
                <a:ea typeface="Roboto"/>
                <a:cs typeface="Roboto"/>
                <a:sym typeface="Roboto"/>
              </a:rPr>
              <a:t>Quick and easy guide, then do cheat sheet. </a:t>
            </a:r>
            <a:endParaRPr/>
          </a:p>
          <a:p>
            <a:pPr indent="0" lvl="0" marL="0" rtl="0" algn="l">
              <a:spcBef>
                <a:spcPts val="0"/>
              </a:spcBef>
              <a:spcAft>
                <a:spcPts val="0"/>
              </a:spcAft>
              <a:buNone/>
            </a:pPr>
            <a:r>
              <a:t/>
            </a:r>
            <a:endParaRPr b="0" i="0" sz="1800" u="none" strike="noStrike">
              <a:solidFill>
                <a:srgbClr val="000000"/>
              </a:solidFill>
              <a:latin typeface="Roboto"/>
              <a:ea typeface="Roboto"/>
              <a:cs typeface="Roboto"/>
              <a:sym typeface="Roboto"/>
            </a:endParaRPr>
          </a:p>
          <a:p>
            <a:pPr indent="-342900" lvl="0" marL="342900" rtl="0" algn="l">
              <a:spcBef>
                <a:spcPts val="0"/>
              </a:spcBef>
              <a:spcAft>
                <a:spcPts val="0"/>
              </a:spcAft>
              <a:buClr>
                <a:srgbClr val="000000"/>
              </a:buClr>
              <a:buSzPts val="1800"/>
              <a:buFont typeface="Roboto"/>
              <a:buAutoNum type="arabicPeriod"/>
            </a:pPr>
            <a:r>
              <a:rPr b="0" i="0" lang="en-US" sz="1800" u="none" strike="noStrike">
                <a:solidFill>
                  <a:srgbClr val="000000"/>
                </a:solidFill>
                <a:latin typeface="Roboto"/>
                <a:ea typeface="Roboto"/>
                <a:cs typeface="Roboto"/>
                <a:sym typeface="Roboto"/>
              </a:rPr>
              <a:t>Determine what matters most to you, 3-4 key issues that you care about, or even one issue that is your dealbreaker. In this case, we’re looking at housing, because it affects so many people.</a:t>
            </a:r>
            <a:endParaRPr/>
          </a:p>
          <a:p>
            <a:pPr indent="-342900" lvl="0" marL="342900" rtl="0" algn="l">
              <a:spcBef>
                <a:spcPts val="0"/>
              </a:spcBef>
              <a:spcAft>
                <a:spcPts val="0"/>
              </a:spcAft>
              <a:buClr>
                <a:srgbClr val="000000"/>
              </a:buClr>
              <a:buSzPts val="1800"/>
              <a:buFont typeface="Roboto"/>
              <a:buAutoNum type="arabicPeriod"/>
            </a:pPr>
            <a:r>
              <a:rPr b="0" i="0" lang="en-US" sz="1800" u="none" strike="noStrike">
                <a:solidFill>
                  <a:srgbClr val="000000"/>
                </a:solidFill>
                <a:latin typeface="Roboto"/>
                <a:ea typeface="Roboto"/>
                <a:cs typeface="Roboto"/>
                <a:sym typeface="Roboto"/>
              </a:rPr>
              <a:t>Figure out what districts you’re in and who you can vote for, use voter’s edge OR better yet, the actual ballot</a:t>
            </a:r>
            <a:endParaRPr/>
          </a:p>
          <a:p>
            <a:pPr indent="-342900" lvl="0" marL="342900" rtl="0" algn="l">
              <a:spcBef>
                <a:spcPts val="0"/>
              </a:spcBef>
              <a:spcAft>
                <a:spcPts val="0"/>
              </a:spcAft>
              <a:buClr>
                <a:srgbClr val="000000"/>
              </a:buClr>
              <a:buSzPts val="1800"/>
              <a:buFont typeface="Roboto"/>
              <a:buAutoNum type="arabicPeriod"/>
            </a:pPr>
            <a:r>
              <a:rPr b="0" i="0" lang="en-US" sz="1800" u="none" strike="noStrike">
                <a:solidFill>
                  <a:srgbClr val="000000"/>
                </a:solidFill>
                <a:latin typeface="Roboto"/>
                <a:ea typeface="Roboto"/>
                <a:cs typeface="Roboto"/>
                <a:sym typeface="Roboto"/>
              </a:rPr>
              <a:t>Find out who endorses your candidate, because that tells you what they care about (ex. Abundant Housing LA for City Council 5), LA Times, Knock LA – not just who they support, but why. Assembling a piece of a puzzle where each group offers a part of the picture, and when you put the pieces together, you get a full picture</a:t>
            </a:r>
            <a:endParaRPr/>
          </a:p>
          <a:p>
            <a:pPr indent="-342900" lvl="0" marL="342900" rtl="0" algn="l">
              <a:spcBef>
                <a:spcPts val="0"/>
              </a:spcBef>
              <a:spcAft>
                <a:spcPts val="0"/>
              </a:spcAft>
              <a:buClr>
                <a:srgbClr val="000000"/>
              </a:buClr>
              <a:buSzPts val="1800"/>
              <a:buFont typeface="Roboto"/>
              <a:buAutoNum type="arabicPeriod"/>
            </a:pPr>
            <a:r>
              <a:rPr b="0" i="0" lang="en-US" sz="1800" u="none" strike="noStrike">
                <a:solidFill>
                  <a:srgbClr val="000000"/>
                </a:solidFill>
                <a:latin typeface="Roboto"/>
                <a:ea typeface="Roboto"/>
                <a:cs typeface="Roboto"/>
                <a:sym typeface="Roboto"/>
              </a:rPr>
              <a:t>Candidate’s website – see how they brand themselves, inductive Bible study – making observations: what do they put at the forefront? Who’s endorsements do they emphasize? See trends of power structures: Planned Parenthood, Teachers Unions, Labor Unions, build a profile on them: Katy (progressive pro-choice mom), Sam Yebri (establishment democrat, big business, pro-Israel)</a:t>
            </a:r>
            <a:endParaRPr/>
          </a:p>
        </p:txBody>
      </p:sp>
      <p:sp>
        <p:nvSpPr>
          <p:cNvPr id="240" name="Google Shape;2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4"/>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2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7" name="Shape 97"/>
        <p:cNvGrpSpPr/>
        <p:nvPr/>
      </p:nvGrpSpPr>
      <p:grpSpPr>
        <a:xfrm>
          <a:off x="0" y="0"/>
          <a:ext cx="0" cy="0"/>
          <a:chOff x="0" y="0"/>
          <a:chExt cx="0" cy="0"/>
        </a:xfrm>
      </p:grpSpPr>
      <p:sp>
        <p:nvSpPr>
          <p:cNvPr id="98" name="Google Shape;98;p34"/>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4"/>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4"/>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4"/>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102" name="Google Shape;102;p3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05" name="Google Shape;105;p34"/>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6" name="Shape 106"/>
        <p:cNvGrpSpPr/>
        <p:nvPr/>
      </p:nvGrpSpPr>
      <p:grpSpPr>
        <a:xfrm>
          <a:off x="0" y="0"/>
          <a:ext cx="0" cy="0"/>
          <a:chOff x="0" y="0"/>
          <a:chExt cx="0" cy="0"/>
        </a:xfrm>
      </p:grpSpPr>
      <p:sp>
        <p:nvSpPr>
          <p:cNvPr id="107" name="Google Shape;107;p35"/>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5"/>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5"/>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5"/>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11" name="Google Shape;111;p3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4" name="Google Shape;114;p35"/>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p3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6"/>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36"/>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3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3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7"/>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5" name="Google Shape;125;p37"/>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37"/>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7" name="Google Shape;127;p37"/>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3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3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6" name="Shape 136"/>
        <p:cNvGrpSpPr/>
        <p:nvPr/>
      </p:nvGrpSpPr>
      <p:grpSpPr>
        <a:xfrm>
          <a:off x="0" y="0"/>
          <a:ext cx="0" cy="0"/>
          <a:chOff x="0" y="0"/>
          <a:chExt cx="0" cy="0"/>
        </a:xfrm>
      </p:grpSpPr>
      <p:sp>
        <p:nvSpPr>
          <p:cNvPr id="137" name="Google Shape;137;p3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40"/>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0"/>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43" name="Google Shape;143;p40"/>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4" name="Google Shape;144;p4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7" name="Shape 147"/>
        <p:cNvGrpSpPr/>
        <p:nvPr/>
      </p:nvGrpSpPr>
      <p:grpSpPr>
        <a:xfrm>
          <a:off x="0" y="0"/>
          <a:ext cx="0" cy="0"/>
          <a:chOff x="0" y="0"/>
          <a:chExt cx="0" cy="0"/>
        </a:xfrm>
      </p:grpSpPr>
      <p:sp>
        <p:nvSpPr>
          <p:cNvPr id="148" name="Google Shape;148;p41"/>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1"/>
          <p:cNvSpPr/>
          <p:nvPr>
            <p:ph idx="2" type="pic"/>
          </p:nvPr>
        </p:nvSpPr>
        <p:spPr>
          <a:xfrm>
            <a:off x="0" y="-1"/>
            <a:ext cx="12188952" cy="4572000"/>
          </a:xfrm>
          <a:prstGeom prst="rect">
            <a:avLst/>
          </a:prstGeom>
          <a:solidFill>
            <a:srgbClr val="76CEEF"/>
          </a:solidFill>
          <a:ln>
            <a:noFill/>
          </a:ln>
        </p:spPr>
      </p:sp>
      <p:sp>
        <p:nvSpPr>
          <p:cNvPr id="150" name="Google Shape;150;p41"/>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51" name="Google Shape;151;p4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4" name="Google Shape;154;p41"/>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4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2"/>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4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61" name="Shape 161"/>
        <p:cNvGrpSpPr/>
        <p:nvPr/>
      </p:nvGrpSpPr>
      <p:grpSpPr>
        <a:xfrm>
          <a:off x="0" y="0"/>
          <a:ext cx="0" cy="0"/>
          <a:chOff x="0" y="0"/>
          <a:chExt cx="0" cy="0"/>
        </a:xfrm>
      </p:grpSpPr>
      <p:sp>
        <p:nvSpPr>
          <p:cNvPr id="162" name="Google Shape;162;p43"/>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43"/>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4" name="Google Shape;164;p4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67" name="Google Shape;167;p43"/>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3"/>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87" name="Google Shape;87;p2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8" name="Google Shape;88;p2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cap="non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9" name="Google Shape;89;p2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000">
                <a:solidFill>
                  <a:srgbClr val="0C0C0C"/>
                </a:solidFill>
                <a:latin typeface="Twentieth Century"/>
                <a:ea typeface="Twentieth Century"/>
                <a:cs typeface="Twentieth Century"/>
                <a:sym typeface="Twentieth Century"/>
              </a:defRPr>
            </a:lvl1pPr>
            <a:lvl2pPr indent="0" lvl="1" marL="0" marR="0" rtl="0" algn="l">
              <a:spcBef>
                <a:spcPts val="0"/>
              </a:spcBef>
              <a:buNone/>
              <a:defRPr sz="1000">
                <a:solidFill>
                  <a:srgbClr val="0C0C0C"/>
                </a:solidFill>
                <a:latin typeface="Twentieth Century"/>
                <a:ea typeface="Twentieth Century"/>
                <a:cs typeface="Twentieth Century"/>
                <a:sym typeface="Twentieth Century"/>
              </a:defRPr>
            </a:lvl2pPr>
            <a:lvl3pPr indent="0" lvl="2" marL="0" marR="0" rtl="0" algn="l">
              <a:spcBef>
                <a:spcPts val="0"/>
              </a:spcBef>
              <a:buNone/>
              <a:defRPr sz="1000">
                <a:solidFill>
                  <a:srgbClr val="0C0C0C"/>
                </a:solidFill>
                <a:latin typeface="Twentieth Century"/>
                <a:ea typeface="Twentieth Century"/>
                <a:cs typeface="Twentieth Century"/>
                <a:sym typeface="Twentieth Century"/>
              </a:defRPr>
            </a:lvl3pPr>
            <a:lvl4pPr indent="0" lvl="3" marL="0" marR="0" rtl="0" algn="l">
              <a:spcBef>
                <a:spcPts val="0"/>
              </a:spcBef>
              <a:buNone/>
              <a:defRPr sz="1000">
                <a:solidFill>
                  <a:srgbClr val="0C0C0C"/>
                </a:solidFill>
                <a:latin typeface="Twentieth Century"/>
                <a:ea typeface="Twentieth Century"/>
                <a:cs typeface="Twentieth Century"/>
                <a:sym typeface="Twentieth Century"/>
              </a:defRPr>
            </a:lvl4pPr>
            <a:lvl5pPr indent="0" lvl="4" marL="0" marR="0" rtl="0" algn="l">
              <a:spcBef>
                <a:spcPts val="0"/>
              </a:spcBef>
              <a:buNone/>
              <a:defRPr sz="1000">
                <a:solidFill>
                  <a:srgbClr val="0C0C0C"/>
                </a:solidFill>
                <a:latin typeface="Twentieth Century"/>
                <a:ea typeface="Twentieth Century"/>
                <a:cs typeface="Twentieth Century"/>
                <a:sym typeface="Twentieth Century"/>
              </a:defRPr>
            </a:lvl5pPr>
            <a:lvl6pPr indent="0" lvl="5" marL="0" marR="0" rtl="0" algn="l">
              <a:spcBef>
                <a:spcPts val="0"/>
              </a:spcBef>
              <a:buNone/>
              <a:defRPr sz="1000">
                <a:solidFill>
                  <a:srgbClr val="0C0C0C"/>
                </a:solidFill>
                <a:latin typeface="Twentieth Century"/>
                <a:ea typeface="Twentieth Century"/>
                <a:cs typeface="Twentieth Century"/>
                <a:sym typeface="Twentieth Century"/>
              </a:defRPr>
            </a:lvl6pPr>
            <a:lvl7pPr indent="0" lvl="6" marL="0" marR="0" rtl="0" algn="l">
              <a:spcBef>
                <a:spcPts val="0"/>
              </a:spcBef>
              <a:buNone/>
              <a:defRPr sz="1000">
                <a:solidFill>
                  <a:srgbClr val="0C0C0C"/>
                </a:solidFill>
                <a:latin typeface="Twentieth Century"/>
                <a:ea typeface="Twentieth Century"/>
                <a:cs typeface="Twentieth Century"/>
                <a:sym typeface="Twentieth Century"/>
              </a:defRPr>
            </a:lvl7pPr>
            <a:lvl8pPr indent="0" lvl="7" marL="0" marR="0" rtl="0" algn="l">
              <a:spcBef>
                <a:spcPts val="0"/>
              </a:spcBef>
              <a:buNone/>
              <a:defRPr sz="1000">
                <a:solidFill>
                  <a:srgbClr val="0C0C0C"/>
                </a:solidFill>
                <a:latin typeface="Twentieth Century"/>
                <a:ea typeface="Twentieth Century"/>
                <a:cs typeface="Twentieth Century"/>
                <a:sym typeface="Twentieth Century"/>
              </a:defRPr>
            </a:lvl8pPr>
            <a:lvl9pPr indent="0" lvl="8" marL="0" marR="0" rtl="0" algn="l">
              <a:spcBef>
                <a:spcPts val="0"/>
              </a:spcBef>
              <a:buNone/>
              <a:defRPr sz="1000">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90" name="Google Shape;90;p23"/>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votersedge.org/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Election Info Session logo" id="173" name="Google Shape;173;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
          <p:cNvSpPr txBox="1"/>
          <p:nvPr>
            <p:ph idx="1" type="subTitle"/>
          </p:nvPr>
        </p:nvSpPr>
        <p:spPr>
          <a:xfrm>
            <a:off x="5662863" y="1376196"/>
            <a:ext cx="6152147"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None/>
            </a:pPr>
            <a:r>
              <a:rPr b="1" lang="en-US" sz="6600"/>
              <a:t>6.07.22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90012</a:t>
            </a:r>
            <a:endParaRPr/>
          </a:p>
        </p:txBody>
      </p:sp>
      <p:graphicFrame>
        <p:nvGraphicFramePr>
          <p:cNvPr id="250" name="Google Shape;250;p9"/>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(1 &amp; 13)</a:t>
                      </a:r>
                      <a:endParaRPr/>
                    </a:p>
                  </a:txBody>
                  <a:tcPr marT="45725" marB="45725" marR="91450" marL="91450"/>
                </a:tc>
                <a:tc>
                  <a:txBody>
                    <a:bodyPr/>
                    <a:lstStyle/>
                    <a:p>
                      <a:pPr indent="0" lvl="0" marL="0" marR="0" rtl="0" algn="l">
                        <a:spcBef>
                          <a:spcPts val="0"/>
                        </a:spcBef>
                        <a:spcAft>
                          <a:spcPts val="0"/>
                        </a:spcAft>
                        <a:buNone/>
                      </a:pPr>
                      <a:r>
                        <a:rPr lang="en-US" sz="1800"/>
                        <a:t>State Assembly (52)</a:t>
                      </a:r>
                      <a:endParaRPr/>
                    </a:p>
                  </a:txBody>
                  <a:tcPr marT="45725" marB="45725" marR="91450" marL="91450"/>
                </a:tc>
                <a:tc>
                  <a:txBody>
                    <a:bodyPr/>
                    <a:lstStyle/>
                    <a:p>
                      <a:pPr indent="0" lvl="0" marL="0" marR="0" rtl="0" algn="l">
                        <a:spcBef>
                          <a:spcPts val="0"/>
                        </a:spcBef>
                        <a:spcAft>
                          <a:spcPts val="0"/>
                        </a:spcAft>
                        <a:buNone/>
                      </a:pPr>
                      <a:r>
                        <a:rPr lang="en-US" sz="1800"/>
                        <a:t>State Senate (26)</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Wendy Carillo</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rPr lang="en-US" sz="1800"/>
                        <a:t>Kate Pynoos (13)</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Eunisses Hernandez (1), Hugo Soto-Martinez (13)</a:t>
                      </a:r>
                      <a:endParaRPr/>
                    </a:p>
                  </a:txBody>
                  <a:tcPr marT="45725" marB="45725" marR="91450" marL="91450"/>
                </a:tc>
                <a:tc>
                  <a:txBody>
                    <a:bodyPr/>
                    <a:lstStyle/>
                    <a:p>
                      <a:pPr indent="0" lvl="0" marL="0" marR="0" rtl="0" algn="l">
                        <a:spcBef>
                          <a:spcPts val="0"/>
                        </a:spcBef>
                        <a:spcAft>
                          <a:spcPts val="0"/>
                        </a:spcAft>
                        <a:buNone/>
                      </a:pPr>
                      <a:r>
                        <a:rPr lang="en-US" sz="1800"/>
                        <a:t>Mia Livas Porter</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90018</a:t>
            </a:r>
            <a:endParaRPr/>
          </a:p>
        </p:txBody>
      </p:sp>
      <p:graphicFrame>
        <p:nvGraphicFramePr>
          <p:cNvPr id="257" name="Google Shape;257;p10"/>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(n/a)</a:t>
                      </a:r>
                      <a:endParaRPr/>
                    </a:p>
                  </a:txBody>
                  <a:tcPr marT="45725" marB="45725" marR="91450" marL="91450"/>
                </a:tc>
                <a:tc>
                  <a:txBody>
                    <a:bodyPr/>
                    <a:lstStyle/>
                    <a:p>
                      <a:pPr indent="0" lvl="0" marL="0" marR="0" rtl="0" algn="l">
                        <a:spcBef>
                          <a:spcPts val="0"/>
                        </a:spcBef>
                        <a:spcAft>
                          <a:spcPts val="0"/>
                        </a:spcAft>
                        <a:buNone/>
                      </a:pPr>
                      <a:r>
                        <a:rPr lang="en-US" sz="1800"/>
                        <a:t>State Assembly (55)</a:t>
                      </a:r>
                      <a:endParaRPr/>
                    </a:p>
                  </a:txBody>
                  <a:tcPr marT="45725" marB="45725" marR="91450" marL="91450"/>
                </a:tc>
                <a:tc>
                  <a:txBody>
                    <a:bodyPr/>
                    <a:lstStyle/>
                    <a:p>
                      <a:pPr indent="0" lvl="0" marL="0" marR="0" rtl="0" algn="l">
                        <a:spcBef>
                          <a:spcPts val="0"/>
                        </a:spcBef>
                        <a:spcAft>
                          <a:spcPts val="0"/>
                        </a:spcAft>
                        <a:buNone/>
                      </a:pPr>
                      <a:r>
                        <a:rPr lang="en-US" sz="1800"/>
                        <a:t>State Senate (28)</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rPr lang="en-US" sz="1800"/>
                        <a:t>Isaac Bryan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90022</a:t>
            </a:r>
            <a:endParaRPr/>
          </a:p>
        </p:txBody>
      </p:sp>
      <p:graphicFrame>
        <p:nvGraphicFramePr>
          <p:cNvPr id="264" name="Google Shape;264;p11"/>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a:t>
                      </a:r>
                      <a:endParaRPr/>
                    </a:p>
                  </a:txBody>
                  <a:tcPr marT="45725" marB="45725" marR="91450" marL="91450"/>
                </a:tc>
                <a:tc>
                  <a:txBody>
                    <a:bodyPr/>
                    <a:lstStyle/>
                    <a:p>
                      <a:pPr indent="0" lvl="0" marL="0" marR="0" rtl="0" algn="l">
                        <a:spcBef>
                          <a:spcPts val="0"/>
                        </a:spcBef>
                        <a:spcAft>
                          <a:spcPts val="0"/>
                        </a:spcAft>
                        <a:buNone/>
                      </a:pPr>
                      <a:r>
                        <a:rPr lang="en-US" sz="1800"/>
                        <a:t>State Assembly (52)</a:t>
                      </a:r>
                      <a:endParaRPr/>
                    </a:p>
                  </a:txBody>
                  <a:tcPr marT="45725" marB="45725" marR="91450" marL="91450"/>
                </a:tc>
                <a:tc>
                  <a:txBody>
                    <a:bodyPr/>
                    <a:lstStyle/>
                    <a:p>
                      <a:pPr indent="0" lvl="0" marL="0" marR="0" rtl="0" algn="l">
                        <a:spcBef>
                          <a:spcPts val="0"/>
                        </a:spcBef>
                        <a:spcAft>
                          <a:spcPts val="0"/>
                        </a:spcAft>
                        <a:buNone/>
                      </a:pPr>
                      <a:r>
                        <a:rPr lang="en-US" sz="1800"/>
                        <a:t>State Senate (30)</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Wendy Carillo</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rPr lang="en-US" sz="1800"/>
                        <a:t>Mia Livas Porter</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MCR or Henry Bouchot</a:t>
                      </a:r>
                      <a:endParaRPr sz="1800"/>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90025</a:t>
            </a:r>
            <a:endParaRPr/>
          </a:p>
        </p:txBody>
      </p:sp>
      <p:graphicFrame>
        <p:nvGraphicFramePr>
          <p:cNvPr id="271" name="Google Shape;271;p12"/>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(5)</a:t>
                      </a:r>
                      <a:endParaRPr/>
                    </a:p>
                  </a:txBody>
                  <a:tcPr marT="45725" marB="45725" marR="91450" marL="91450"/>
                </a:tc>
                <a:tc>
                  <a:txBody>
                    <a:bodyPr/>
                    <a:lstStyle/>
                    <a:p>
                      <a:pPr indent="0" lvl="0" marL="0" marR="0" rtl="0" algn="l">
                        <a:spcBef>
                          <a:spcPts val="0"/>
                        </a:spcBef>
                        <a:spcAft>
                          <a:spcPts val="0"/>
                        </a:spcAft>
                        <a:buNone/>
                      </a:pPr>
                      <a:r>
                        <a:rPr lang="en-US" sz="1800"/>
                        <a:t>State Assembly (42 &amp; 51)</a:t>
                      </a:r>
                      <a:endParaRPr/>
                    </a:p>
                  </a:txBody>
                  <a:tcPr marT="45725" marB="45725" marR="91450" marL="91450"/>
                </a:tc>
                <a:tc>
                  <a:txBody>
                    <a:bodyPr/>
                    <a:lstStyle/>
                    <a:p>
                      <a:pPr indent="0" lvl="0" marL="0" marR="0" rtl="0" algn="l">
                        <a:spcBef>
                          <a:spcPts val="0"/>
                        </a:spcBef>
                        <a:spcAft>
                          <a:spcPts val="0"/>
                        </a:spcAft>
                        <a:buNone/>
                      </a:pPr>
                      <a:r>
                        <a:rPr lang="en-US" sz="1800"/>
                        <a:t>State Senate (24 &amp; 28)</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rPr lang="en-US" sz="1800"/>
                        <a:t>Scott Epstein, Katy Young Yaroslavsky</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Rick Chavez Zbur</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Rick Chavez Zbur</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Rick Chavez Zbur</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rPr lang="en-US" sz="1800"/>
                        <a:t>Katy Young Yaroslavsky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Katy Young Yaroslavsky</a:t>
                      </a:r>
                      <a:endParaRPr/>
                    </a:p>
                  </a:txBody>
                  <a:tcPr marT="45725" marB="45725" marR="91450" marL="91450"/>
                </a:tc>
                <a:tc>
                  <a:txBody>
                    <a:bodyPr/>
                    <a:lstStyle/>
                    <a:p>
                      <a:pPr indent="0" lvl="0" marL="0" marR="0" rtl="0" algn="l">
                        <a:spcBef>
                          <a:spcPts val="0"/>
                        </a:spcBef>
                        <a:spcAft>
                          <a:spcPts val="0"/>
                        </a:spcAft>
                        <a:buNone/>
                      </a:pPr>
                      <a:r>
                        <a:rPr lang="en-US" sz="1800"/>
                        <a:t>Louis Abramson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90034</a:t>
            </a:r>
            <a:endParaRPr/>
          </a:p>
        </p:txBody>
      </p:sp>
      <p:graphicFrame>
        <p:nvGraphicFramePr>
          <p:cNvPr id="278" name="Google Shape;278;p13"/>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(5)</a:t>
                      </a:r>
                      <a:endParaRPr/>
                    </a:p>
                  </a:txBody>
                  <a:tcPr marT="45725" marB="45725" marR="91450" marL="91450"/>
                </a:tc>
                <a:tc>
                  <a:txBody>
                    <a:bodyPr/>
                    <a:lstStyle/>
                    <a:p>
                      <a:pPr indent="0" lvl="0" marL="0" marR="0" rtl="0" algn="l">
                        <a:spcBef>
                          <a:spcPts val="0"/>
                        </a:spcBef>
                        <a:spcAft>
                          <a:spcPts val="0"/>
                        </a:spcAft>
                        <a:buNone/>
                      </a:pPr>
                      <a:r>
                        <a:rPr lang="en-US" sz="1800"/>
                        <a:t>State Assembly (51 &amp; 55)</a:t>
                      </a:r>
                      <a:endParaRPr/>
                    </a:p>
                  </a:txBody>
                  <a:tcPr marT="45725" marB="45725" marR="91450" marL="91450"/>
                </a:tc>
                <a:tc>
                  <a:txBody>
                    <a:bodyPr/>
                    <a:lstStyle/>
                    <a:p>
                      <a:pPr indent="0" lvl="0" marL="0" marR="0" rtl="0" algn="l">
                        <a:spcBef>
                          <a:spcPts val="0"/>
                        </a:spcBef>
                        <a:spcAft>
                          <a:spcPts val="0"/>
                        </a:spcAft>
                        <a:buNone/>
                      </a:pPr>
                      <a:r>
                        <a:rPr lang="en-US" sz="1800"/>
                        <a:t>State Senate (28)</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rPr lang="en-US" sz="1800"/>
                        <a:t>Scott Epstein, Katy Young Yarovslavsky</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Rick Chavez Zbur (51)</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Rick Chavez Zbur (51)</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Rick Chavez Zbur (51)</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rPr lang="en-US" sz="1800"/>
                        <a:t>Katy Young Yaroslavsky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Katy Young Yaroslavsky</a:t>
                      </a:r>
                      <a:endParaRPr/>
                    </a:p>
                  </a:txBody>
                  <a:tcPr marT="45725" marB="45725" marR="91450" marL="91450"/>
                </a:tc>
                <a:tc>
                  <a:txBody>
                    <a:bodyPr/>
                    <a:lstStyle/>
                    <a:p>
                      <a:pPr indent="0" lvl="0" marL="0" marR="0" rtl="0" algn="l">
                        <a:spcBef>
                          <a:spcPts val="0"/>
                        </a:spcBef>
                        <a:spcAft>
                          <a:spcPts val="0"/>
                        </a:spcAft>
                        <a:buNone/>
                      </a:pPr>
                      <a:r>
                        <a:rPr lang="en-US" sz="1800"/>
                        <a:t>Louis Abramson (51), Isaac Bryan (55)</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Lola Smallwood-Cuevas</a:t>
                      </a:r>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90033</a:t>
            </a:r>
            <a:endParaRPr/>
          </a:p>
        </p:txBody>
      </p:sp>
      <p:graphicFrame>
        <p:nvGraphicFramePr>
          <p:cNvPr id="285" name="Google Shape;285;p14"/>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(n/a)</a:t>
                      </a:r>
                      <a:endParaRPr/>
                    </a:p>
                  </a:txBody>
                  <a:tcPr marT="45725" marB="45725" marR="91450" marL="91450"/>
                </a:tc>
                <a:tc>
                  <a:txBody>
                    <a:bodyPr/>
                    <a:lstStyle/>
                    <a:p>
                      <a:pPr indent="0" lvl="0" marL="0" marR="0" rtl="0" algn="l">
                        <a:spcBef>
                          <a:spcPts val="0"/>
                        </a:spcBef>
                        <a:spcAft>
                          <a:spcPts val="0"/>
                        </a:spcAft>
                        <a:buNone/>
                      </a:pPr>
                      <a:r>
                        <a:rPr lang="en-US" sz="1800"/>
                        <a:t>State Assembly (54)</a:t>
                      </a:r>
                      <a:endParaRPr/>
                    </a:p>
                  </a:txBody>
                  <a:tcPr marT="45725" marB="45725" marR="91450" marL="91450"/>
                </a:tc>
                <a:tc>
                  <a:txBody>
                    <a:bodyPr/>
                    <a:lstStyle/>
                    <a:p>
                      <a:pPr indent="0" lvl="0" marL="0" marR="0" rtl="0" algn="l">
                        <a:spcBef>
                          <a:spcPts val="0"/>
                        </a:spcBef>
                        <a:spcAft>
                          <a:spcPts val="0"/>
                        </a:spcAft>
                        <a:buNone/>
                      </a:pPr>
                      <a:r>
                        <a:rPr lang="en-US" sz="1800"/>
                        <a:t>State Senate (26)</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90057</a:t>
            </a:r>
            <a:endParaRPr/>
          </a:p>
        </p:txBody>
      </p:sp>
      <p:graphicFrame>
        <p:nvGraphicFramePr>
          <p:cNvPr id="292" name="Google Shape;292;p15"/>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(1 &amp; 13)</a:t>
                      </a:r>
                      <a:endParaRPr/>
                    </a:p>
                  </a:txBody>
                  <a:tcPr marT="45725" marB="45725" marR="91450" marL="91450"/>
                </a:tc>
                <a:tc>
                  <a:txBody>
                    <a:bodyPr/>
                    <a:lstStyle/>
                    <a:p>
                      <a:pPr indent="0" lvl="0" marL="0" marR="0" rtl="0" algn="l">
                        <a:spcBef>
                          <a:spcPts val="0"/>
                        </a:spcBef>
                        <a:spcAft>
                          <a:spcPts val="0"/>
                        </a:spcAft>
                        <a:buNone/>
                      </a:pPr>
                      <a:r>
                        <a:rPr lang="en-US" sz="1800"/>
                        <a:t>State Assembly (54)</a:t>
                      </a:r>
                      <a:endParaRPr/>
                    </a:p>
                  </a:txBody>
                  <a:tcPr marT="45725" marB="45725" marR="91450" marL="91450"/>
                </a:tc>
                <a:tc>
                  <a:txBody>
                    <a:bodyPr/>
                    <a:lstStyle/>
                    <a:p>
                      <a:pPr indent="0" lvl="0" marL="0" marR="0" rtl="0" algn="l">
                        <a:spcBef>
                          <a:spcPts val="0"/>
                        </a:spcBef>
                        <a:spcAft>
                          <a:spcPts val="0"/>
                        </a:spcAft>
                        <a:buNone/>
                      </a:pPr>
                      <a:r>
                        <a:rPr lang="en-US" sz="1800"/>
                        <a:t>State Senate (26)</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rPr lang="en-US" sz="1800"/>
                        <a:t>Kate Pynoos (13)</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Eunisses Hernandez (1), Hugo Soto-Martinez (13)</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91801</a:t>
            </a:r>
            <a:endParaRPr/>
          </a:p>
        </p:txBody>
      </p:sp>
      <p:graphicFrame>
        <p:nvGraphicFramePr>
          <p:cNvPr id="299" name="Google Shape;299;p16"/>
          <p:cNvGraphicFramePr/>
          <p:nvPr/>
        </p:nvGraphicFramePr>
        <p:xfrm>
          <a:off x="838200" y="1825625"/>
          <a:ext cx="3000000" cy="3000000"/>
        </p:xfrm>
        <a:graphic>
          <a:graphicData uri="http://schemas.openxmlformats.org/drawingml/2006/table">
            <a:tbl>
              <a:tblPr bandRow="1" firstRow="1">
                <a:noFill/>
                <a:tableStyleId>{A70F7D65-CE90-46F2-BC66-77482E082314}</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City Council (n/a)</a:t>
                      </a:r>
                      <a:endParaRPr/>
                    </a:p>
                  </a:txBody>
                  <a:tcPr marT="45725" marB="45725" marR="91450" marL="91450"/>
                </a:tc>
                <a:tc>
                  <a:txBody>
                    <a:bodyPr/>
                    <a:lstStyle/>
                    <a:p>
                      <a:pPr indent="0" lvl="0" marL="0" marR="0" rtl="0" algn="l">
                        <a:spcBef>
                          <a:spcPts val="0"/>
                        </a:spcBef>
                        <a:spcAft>
                          <a:spcPts val="0"/>
                        </a:spcAft>
                        <a:buNone/>
                      </a:pPr>
                      <a:r>
                        <a:rPr lang="en-US" sz="1800"/>
                        <a:t>State Assembly (49)</a:t>
                      </a:r>
                      <a:endParaRPr/>
                    </a:p>
                  </a:txBody>
                  <a:tcPr marT="45725" marB="45725" marR="91450" marL="91450"/>
                </a:tc>
                <a:tc>
                  <a:txBody>
                    <a:bodyPr/>
                    <a:lstStyle/>
                    <a:p>
                      <a:pPr indent="0" lvl="0" marL="0" marR="0" rtl="0" algn="l">
                        <a:spcBef>
                          <a:spcPts val="0"/>
                        </a:spcBef>
                        <a:spcAft>
                          <a:spcPts val="0"/>
                        </a:spcAft>
                        <a:buNone/>
                      </a:pPr>
                      <a:r>
                        <a:rPr lang="en-US" sz="1800"/>
                        <a:t>State Senate (n/a)</a:t>
                      </a:r>
                      <a:endParaRPr/>
                    </a:p>
                  </a:txBody>
                  <a:tcPr marT="45725" marB="45725" marR="91450" marL="91450"/>
                </a:tc>
              </a:tr>
              <a:tr h="370850">
                <a:tc>
                  <a:txBody>
                    <a:bodyPr/>
                    <a:lstStyle/>
                    <a:p>
                      <a:pPr indent="0" lvl="0" marL="0" marR="0" rtl="0" algn="l">
                        <a:spcBef>
                          <a:spcPts val="0"/>
                        </a:spcBef>
                        <a:spcAft>
                          <a:spcPts val="0"/>
                        </a:spcAft>
                        <a:buNone/>
                      </a:pPr>
                      <a:r>
                        <a:rPr lang="en-US" sz="1800"/>
                        <a:t>Abundant Housing LA</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CA YIMBY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YIMBY Action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LA Times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Knock LA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None/>
                      </a:pPr>
                      <a:r>
                        <a:rPr lang="en-US" sz="1800"/>
                        <a:t>No endorsement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sz="18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17"/>
          <p:cNvSpPr txBox="1"/>
          <p:nvPr>
            <p:ph type="title"/>
          </p:nvPr>
        </p:nvSpPr>
        <p:spPr>
          <a:xfrm>
            <a:off x="651307" y="640081"/>
            <a:ext cx="3377183" cy="368197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5400"/>
              <a:buFont typeface="Calibri"/>
              <a:buNone/>
            </a:pPr>
            <a:r>
              <a:rPr lang="en-US" sz="5400" cap="none"/>
              <a:t>VOTER LOGISTICS</a:t>
            </a:r>
            <a:endParaRPr/>
          </a:p>
        </p:txBody>
      </p:sp>
      <p:pic>
        <p:nvPicPr>
          <p:cNvPr descr="More States Are Using Ballot Drop Boxes. Why Are They So Controversial? |  FiveThirtyEight" id="306" name="Google Shape;306;p17"/>
          <p:cNvPicPr preferRelativeResize="0"/>
          <p:nvPr/>
        </p:nvPicPr>
        <p:blipFill rotWithShape="1">
          <a:blip r:embed="rId3">
            <a:alphaModFix/>
          </a:blip>
          <a:srcRect b="0" l="12704" r="4861" t="0"/>
          <a:stretch/>
        </p:blipFill>
        <p:spPr>
          <a:xfrm>
            <a:off x="4654297" y="10"/>
            <a:ext cx="7537704" cy="6857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1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txBox="1"/>
          <p:nvPr>
            <p:ph type="title"/>
          </p:nvPr>
        </p:nvSpPr>
        <p:spPr>
          <a:xfrm>
            <a:off x="599609" y="679731"/>
            <a:ext cx="4171994" cy="37365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solidFill>
                  <a:schemeClr val="dk1"/>
                </a:solidFill>
                <a:latin typeface="Calibri"/>
                <a:ea typeface="Calibri"/>
                <a:cs typeface="Calibri"/>
                <a:sym typeface="Calibri"/>
              </a:rPr>
              <a:t>What’s Next?</a:t>
            </a:r>
            <a:endParaRPr/>
          </a:p>
        </p:txBody>
      </p:sp>
      <p:grpSp>
        <p:nvGrpSpPr>
          <p:cNvPr id="314" name="Google Shape;314;p18"/>
          <p:cNvGrpSpPr/>
          <p:nvPr/>
        </p:nvGrpSpPr>
        <p:grpSpPr>
          <a:xfrm>
            <a:off x="9416432" y="1"/>
            <a:ext cx="2446384" cy="5777808"/>
            <a:chOff x="329184" y="1"/>
            <a:chExt cx="524256" cy="5777808"/>
          </a:xfrm>
        </p:grpSpPr>
        <p:cxnSp>
          <p:nvCxnSpPr>
            <p:cNvPr id="315" name="Google Shape;315;p18"/>
            <p:cNvCxnSpPr/>
            <p:nvPr/>
          </p:nvCxnSpPr>
          <p:spPr>
            <a:xfrm rot="10800000">
              <a:off x="329184" y="5777809"/>
              <a:ext cx="521208" cy="0"/>
            </a:xfrm>
            <a:prstGeom prst="straightConnector1">
              <a:avLst/>
            </a:prstGeom>
            <a:noFill/>
            <a:ln cap="flat" cmpd="sng" w="152400">
              <a:solidFill>
                <a:schemeClr val="accent4"/>
              </a:solidFill>
              <a:prstDash val="solid"/>
              <a:miter lim="800000"/>
              <a:headEnd len="sm" w="sm" type="none"/>
              <a:tailEnd len="sm" w="sm" type="none"/>
            </a:ln>
          </p:spPr>
        </p:cxnSp>
        <p:sp>
          <p:nvSpPr>
            <p:cNvPr id="316" name="Google Shape;316;p18"/>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7" name="Google Shape;317;p18"/>
          <p:cNvSpPr/>
          <p:nvPr/>
        </p:nvSpPr>
        <p:spPr>
          <a:xfrm>
            <a:off x="5386598" y="269324"/>
            <a:ext cx="6116779" cy="620877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logo&#10;&#10;Description automatically generated" id="318" name="Google Shape;318;p18"/>
          <p:cNvPicPr preferRelativeResize="0"/>
          <p:nvPr/>
        </p:nvPicPr>
        <p:blipFill rotWithShape="1">
          <a:blip r:embed="rId3">
            <a:alphaModFix/>
          </a:blip>
          <a:srcRect b="0" l="0" r="0" t="0"/>
          <a:stretch/>
        </p:blipFill>
        <p:spPr>
          <a:xfrm>
            <a:off x="5804657" y="557360"/>
            <a:ext cx="5280660" cy="56327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
          <p:cNvSpPr txBox="1"/>
          <p:nvPr>
            <p:ph type="title"/>
          </p:nvPr>
        </p:nvSpPr>
        <p:spPr>
          <a:xfrm>
            <a:off x="643468" y="643467"/>
            <a:ext cx="4620584" cy="45671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b="1" lang="en-US"/>
            </a:br>
            <a:br>
              <a:rPr b="1" lang="en-US"/>
            </a:br>
            <a:br>
              <a:rPr b="1" lang="en-US"/>
            </a:br>
            <a:br>
              <a:rPr b="1" lang="en-US"/>
            </a:br>
            <a:br>
              <a:rPr b="1" lang="en-US"/>
            </a:br>
            <a:r>
              <a:rPr b="1" lang="en-US"/>
              <a:t>Why Housing?</a:t>
            </a:r>
            <a:endParaRPr/>
          </a:p>
        </p:txBody>
      </p:sp>
      <p:sp>
        <p:nvSpPr>
          <p:cNvPr id="181" name="Google Shape;181;p2"/>
          <p:cNvSpPr txBox="1"/>
          <p:nvPr/>
        </p:nvSpPr>
        <p:spPr>
          <a:xfrm>
            <a:off x="643468" y="1448877"/>
            <a:ext cx="4620584" cy="305695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Why Local Politics?</a:t>
            </a:r>
            <a:br>
              <a:rPr b="1" i="0" lang="en-US" sz="4400" u="none" cap="none" strike="noStrike">
                <a:solidFill>
                  <a:schemeClr val="dk1"/>
                </a:solidFill>
                <a:latin typeface="Calibri"/>
                <a:ea typeface="Calibri"/>
                <a:cs typeface="Calibri"/>
                <a:sym typeface="Calibri"/>
              </a:rPr>
            </a:br>
            <a:br>
              <a:rPr b="1" i="0" lang="en-US" sz="4400" u="none" cap="none" strike="noStrike">
                <a:solidFill>
                  <a:schemeClr val="dk1"/>
                </a:solidFill>
                <a:latin typeface="Calibri"/>
                <a:ea typeface="Calibri"/>
                <a:cs typeface="Calibri"/>
                <a:sym typeface="Calibri"/>
              </a:rPr>
            </a:br>
            <a:br>
              <a:rPr b="1" i="0" lang="en-US" sz="4400" u="none" cap="none" strike="noStrike">
                <a:solidFill>
                  <a:schemeClr val="dk1"/>
                </a:solidFill>
                <a:latin typeface="Calibri"/>
                <a:ea typeface="Calibri"/>
                <a:cs typeface="Calibri"/>
                <a:sym typeface="Calibri"/>
              </a:rPr>
            </a:br>
            <a:br>
              <a:rPr b="1" i="0" lang="en-US" sz="4400" u="none" cap="none" strike="noStrike">
                <a:solidFill>
                  <a:schemeClr val="dk1"/>
                </a:solidFill>
                <a:latin typeface="Calibri"/>
                <a:ea typeface="Calibri"/>
                <a:cs typeface="Calibri"/>
                <a:sym typeface="Calibri"/>
              </a:rPr>
            </a:br>
            <a:endParaRPr b="1" i="0" sz="4400" u="none" cap="none" strike="noStrike">
              <a:solidFill>
                <a:schemeClr val="dk1"/>
              </a:solidFill>
              <a:latin typeface="Calibri"/>
              <a:ea typeface="Calibri"/>
              <a:cs typeface="Calibri"/>
              <a:sym typeface="Calibri"/>
            </a:endParaRPr>
          </a:p>
        </p:txBody>
      </p:sp>
      <p:pic>
        <p:nvPicPr>
          <p:cNvPr descr="Guess I'll die. | Guess I'll Die | Know Your Meme" id="182" name="Google Shape;182;p2"/>
          <p:cNvPicPr preferRelativeResize="0"/>
          <p:nvPr/>
        </p:nvPicPr>
        <p:blipFill rotWithShape="1">
          <a:blip r:embed="rId3">
            <a:alphaModFix/>
          </a:blip>
          <a:srcRect b="0" l="0" r="0" t="0"/>
          <a:stretch/>
        </p:blipFill>
        <p:spPr>
          <a:xfrm>
            <a:off x="4903288" y="926432"/>
            <a:ext cx="7288711" cy="59315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2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1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against red wall" id="325" name="Google Shape;325;p19"/>
          <p:cNvPicPr preferRelativeResize="0"/>
          <p:nvPr/>
        </p:nvPicPr>
        <p:blipFill rotWithShape="1">
          <a:blip r:embed="rId3">
            <a:alphaModFix/>
          </a:blip>
          <a:srcRect b="7025" l="0" r="0" t="0"/>
          <a:stretch/>
        </p:blipFill>
        <p:spPr>
          <a:xfrm>
            <a:off x="-3047" y="10"/>
            <a:ext cx="12191999" cy="6857990"/>
          </a:xfrm>
          <a:prstGeom prst="rect">
            <a:avLst/>
          </a:prstGeom>
          <a:noFill/>
          <a:ln>
            <a:noFill/>
          </a:ln>
        </p:spPr>
      </p:pic>
      <p:sp>
        <p:nvSpPr>
          <p:cNvPr id="326" name="Google Shape;326;p19"/>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txBox="1"/>
          <p:nvPr>
            <p:ph type="title"/>
          </p:nvPr>
        </p:nvSpPr>
        <p:spPr>
          <a:xfrm>
            <a:off x="1097280" y="325550"/>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200"/>
              <a:buFont typeface="Calibri"/>
              <a:buNone/>
            </a:pPr>
            <a:r>
              <a:rPr b="1" lang="en-US" sz="5200">
                <a:solidFill>
                  <a:srgbClr val="FFFFFF"/>
                </a:solidFill>
              </a:rPr>
              <a:t>Q &amp; 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3"/>
          <p:cNvSpPr/>
          <p:nvPr/>
        </p:nvSpPr>
        <p:spPr>
          <a:xfrm>
            <a:off x="409710" y="1022350"/>
            <a:ext cx="709612" cy="2095501"/>
          </a:xfrm>
          <a:custGeom>
            <a:rect b="b" l="l" r="r" t="t"/>
            <a:pathLst>
              <a:path extrusionOk="0" h="1363" w="447">
                <a:moveTo>
                  <a:pt x="447" y="1363"/>
                </a:moveTo>
                <a:lnTo>
                  <a:pt x="0" y="987"/>
                </a:lnTo>
                <a:lnTo>
                  <a:pt x="0" y="0"/>
                </a:lnTo>
                <a:lnTo>
                  <a:pt x="447" y="376"/>
                </a:lnTo>
                <a:lnTo>
                  <a:pt x="447" y="1363"/>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3"/>
          <p:cNvSpPr/>
          <p:nvPr/>
        </p:nvSpPr>
        <p:spPr>
          <a:xfrm>
            <a:off x="409710" y="837744"/>
            <a:ext cx="403225" cy="1705431"/>
          </a:xfrm>
          <a:custGeom>
            <a:rect b="b" l="l" r="r" t="t"/>
            <a:pathLst>
              <a:path extrusionOk="0" h="1109" w="254">
                <a:moveTo>
                  <a:pt x="254" y="987"/>
                </a:moveTo>
                <a:lnTo>
                  <a:pt x="0" y="1109"/>
                </a:lnTo>
                <a:lnTo>
                  <a:pt x="0" y="119"/>
                </a:lnTo>
                <a:lnTo>
                  <a:pt x="254" y="0"/>
                </a:lnTo>
                <a:lnTo>
                  <a:pt x="254" y="987"/>
                </a:ln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3"/>
          <p:cNvSpPr/>
          <p:nvPr/>
        </p:nvSpPr>
        <p:spPr>
          <a:xfrm>
            <a:off x="644660" y="640894"/>
            <a:ext cx="168275" cy="1713195"/>
          </a:xfrm>
          <a:custGeom>
            <a:rect b="b" l="l" r="r" t="t"/>
            <a:pathLst>
              <a:path extrusionOk="0" h="1114" w="106">
                <a:moveTo>
                  <a:pt x="106" y="1114"/>
                </a:moveTo>
                <a:lnTo>
                  <a:pt x="0" y="1005"/>
                </a:lnTo>
                <a:lnTo>
                  <a:pt x="0" y="0"/>
                </a:lnTo>
                <a:lnTo>
                  <a:pt x="106" y="110"/>
                </a:lnTo>
                <a:lnTo>
                  <a:pt x="106" y="1114"/>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3"/>
          <p:cNvSpPr/>
          <p:nvPr/>
        </p:nvSpPr>
        <p:spPr>
          <a:xfrm>
            <a:off x="11223203" y="635716"/>
            <a:ext cx="328612" cy="1742360"/>
          </a:xfrm>
          <a:custGeom>
            <a:rect b="b" l="l" r="r" t="t"/>
            <a:pathLst>
              <a:path extrusionOk="0" h="1114" w="207">
                <a:moveTo>
                  <a:pt x="207" y="987"/>
                </a:moveTo>
                <a:lnTo>
                  <a:pt x="0" y="1114"/>
                </a:lnTo>
                <a:lnTo>
                  <a:pt x="0" y="127"/>
                </a:lnTo>
                <a:lnTo>
                  <a:pt x="207" y="0"/>
                </a:lnTo>
                <a:lnTo>
                  <a:pt x="207" y="987"/>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3"/>
          <p:cNvSpPr/>
          <p:nvPr/>
        </p:nvSpPr>
        <p:spPr>
          <a:xfrm>
            <a:off x="644055" y="635715"/>
            <a:ext cx="10907863" cy="154145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3"/>
          <p:cNvSpPr txBox="1"/>
          <p:nvPr>
            <p:ph type="title"/>
          </p:nvPr>
        </p:nvSpPr>
        <p:spPr>
          <a:xfrm>
            <a:off x="958506" y="800392"/>
            <a:ext cx="10264697" cy="12121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Ecclesiastes 5:8-9</a:t>
            </a:r>
            <a:endParaRPr/>
          </a:p>
        </p:txBody>
      </p:sp>
      <p:sp>
        <p:nvSpPr>
          <p:cNvPr id="195" name="Google Shape;195;p3"/>
          <p:cNvSpPr txBox="1"/>
          <p:nvPr>
            <p:ph idx="1" type="body"/>
          </p:nvPr>
        </p:nvSpPr>
        <p:spPr>
          <a:xfrm>
            <a:off x="1367624" y="2490436"/>
            <a:ext cx="9708995" cy="35671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0" i="1" lang="en-US" u="none" strike="noStrike">
                <a:latin typeface="Roboto"/>
                <a:ea typeface="Roboto"/>
                <a:cs typeface="Roboto"/>
                <a:sym typeface="Roboto"/>
              </a:rPr>
              <a:t>If you see the poor oppressed in a district, and justice and rights denied, do not be surprised at such things; for one official is eyed by a higher one, and over them both are others higher still. </a:t>
            </a:r>
            <a:r>
              <a:rPr b="1" i="1" lang="en-US" u="none" strike="noStrike">
                <a:latin typeface="Roboto"/>
                <a:ea typeface="Roboto"/>
                <a:cs typeface="Roboto"/>
                <a:sym typeface="Roboto"/>
              </a:rPr>
              <a:t>The increase from the land is taken by all; the king himself profits from the fields.</a:t>
            </a:r>
            <a:br>
              <a:rPr b="1" i="1" lang="en-US"/>
            </a:br>
            <a:endParaRPr b="1" i="1"/>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2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2000"/>
                                        <p:tgtEl>
                                          <p:spTgt spid="1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PERMISSION SLIPS</a:t>
            </a:r>
            <a:endParaRPr/>
          </a:p>
        </p:txBody>
      </p:sp>
      <p:grpSp>
        <p:nvGrpSpPr>
          <p:cNvPr id="202" name="Google Shape;202;p4"/>
          <p:cNvGrpSpPr/>
          <p:nvPr/>
        </p:nvGrpSpPr>
        <p:grpSpPr>
          <a:xfrm>
            <a:off x="838200" y="2906192"/>
            <a:ext cx="10515599" cy="2190202"/>
            <a:chOff x="0" y="1080567"/>
            <a:chExt cx="10515599" cy="2190202"/>
          </a:xfrm>
        </p:grpSpPr>
        <p:sp>
          <p:nvSpPr>
            <p:cNvPr id="203" name="Google Shape;203;p4"/>
            <p:cNvSpPr/>
            <p:nvPr/>
          </p:nvSpPr>
          <p:spPr>
            <a:xfrm>
              <a:off x="0" y="1080567"/>
              <a:ext cx="2957512" cy="18780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28612" y="1392749"/>
              <a:ext cx="2957512" cy="187802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txBox="1"/>
            <p:nvPr/>
          </p:nvSpPr>
          <p:spPr>
            <a:xfrm>
              <a:off x="383617" y="1447754"/>
              <a:ext cx="2847502" cy="176801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dk1"/>
                </a:buClr>
                <a:buSzPts val="3700"/>
                <a:buFont typeface="Calibri"/>
                <a:buNone/>
              </a:pPr>
              <a:r>
                <a:rPr lang="en-US" sz="3700">
                  <a:solidFill>
                    <a:schemeClr val="dk1"/>
                  </a:solidFill>
                  <a:latin typeface="Calibri"/>
                  <a:ea typeface="Calibri"/>
                  <a:cs typeface="Calibri"/>
                  <a:sym typeface="Calibri"/>
                </a:rPr>
                <a:t>Collaborative</a:t>
              </a:r>
              <a:endParaRPr/>
            </a:p>
          </p:txBody>
        </p:sp>
        <p:sp>
          <p:nvSpPr>
            <p:cNvPr id="206" name="Google Shape;206;p4"/>
            <p:cNvSpPr/>
            <p:nvPr/>
          </p:nvSpPr>
          <p:spPr>
            <a:xfrm>
              <a:off x="3614737" y="1080567"/>
              <a:ext cx="2957512" cy="18780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3943350" y="1392749"/>
              <a:ext cx="2957512" cy="187802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txBox="1"/>
            <p:nvPr/>
          </p:nvSpPr>
          <p:spPr>
            <a:xfrm>
              <a:off x="3998355" y="1447754"/>
              <a:ext cx="2847502" cy="176801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dk1"/>
                </a:buClr>
                <a:buSzPts val="3700"/>
                <a:buFont typeface="Calibri"/>
                <a:buNone/>
              </a:pPr>
              <a:r>
                <a:rPr lang="en-US" sz="3700">
                  <a:solidFill>
                    <a:schemeClr val="dk1"/>
                  </a:solidFill>
                  <a:latin typeface="Calibri"/>
                  <a:ea typeface="Calibri"/>
                  <a:cs typeface="Calibri"/>
                  <a:sym typeface="Calibri"/>
                </a:rPr>
                <a:t>Differing Perspectives</a:t>
              </a:r>
              <a:endParaRPr/>
            </a:p>
          </p:txBody>
        </p:sp>
        <p:sp>
          <p:nvSpPr>
            <p:cNvPr id="209" name="Google Shape;209;p4"/>
            <p:cNvSpPr/>
            <p:nvPr/>
          </p:nvSpPr>
          <p:spPr>
            <a:xfrm>
              <a:off x="7229475" y="1080567"/>
              <a:ext cx="2957512" cy="18780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7558087" y="1392749"/>
              <a:ext cx="2957512" cy="1878020"/>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txBox="1"/>
            <p:nvPr/>
          </p:nvSpPr>
          <p:spPr>
            <a:xfrm>
              <a:off x="7613092" y="1447754"/>
              <a:ext cx="2847502" cy="176801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dk1"/>
                </a:buClr>
                <a:buSzPts val="3700"/>
                <a:buFont typeface="Calibri"/>
                <a:buNone/>
              </a:pPr>
              <a:r>
                <a:rPr lang="en-US" sz="3700">
                  <a:solidFill>
                    <a:schemeClr val="dk1"/>
                  </a:solidFill>
                  <a:latin typeface="Calibri"/>
                  <a:ea typeface="Calibri"/>
                  <a:cs typeface="Calibri"/>
                  <a:sym typeface="Calibri"/>
                </a:rPr>
                <a:t>Informed, Not Perfect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highlight>
                  <a:srgbClr val="FFFF00"/>
                </a:highlight>
              </a:rPr>
              <a:t>Overview</a:t>
            </a:r>
            <a:endParaRPr/>
          </a:p>
        </p:txBody>
      </p:sp>
      <p:sp>
        <p:nvSpPr>
          <p:cNvPr id="217" name="Google Shape;21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06/07/22 election</a:t>
            </a:r>
            <a:endParaRPr/>
          </a:p>
          <a:p>
            <a:pPr indent="-228600" lvl="0" marL="228600" rtl="0" algn="l">
              <a:lnSpc>
                <a:spcPct val="90000"/>
              </a:lnSpc>
              <a:spcBef>
                <a:spcPts val="1000"/>
              </a:spcBef>
              <a:spcAft>
                <a:spcPts val="0"/>
              </a:spcAft>
              <a:buClr>
                <a:schemeClr val="dk1"/>
              </a:buClr>
              <a:buSzPts val="2800"/>
              <a:buChar char="•"/>
            </a:pPr>
            <a:r>
              <a:rPr lang="en-US"/>
              <a:t>Mayoral race – three main candidates</a:t>
            </a:r>
            <a:endParaRPr/>
          </a:p>
          <a:p>
            <a:pPr indent="-228600" lvl="0" marL="228600" rtl="0" algn="l">
              <a:lnSpc>
                <a:spcPct val="90000"/>
              </a:lnSpc>
              <a:spcBef>
                <a:spcPts val="1000"/>
              </a:spcBef>
              <a:spcAft>
                <a:spcPts val="0"/>
              </a:spcAft>
              <a:buClr>
                <a:schemeClr val="dk1"/>
              </a:buClr>
              <a:buSzPts val="2800"/>
              <a:buChar char="•"/>
            </a:pPr>
            <a:r>
              <a:rPr lang="en-US"/>
              <a:t>Open primary</a:t>
            </a:r>
            <a:endParaRPr/>
          </a:p>
          <a:p>
            <a:pPr indent="-228600" lvl="0" marL="228600" rtl="0" algn="l">
              <a:lnSpc>
                <a:spcPct val="90000"/>
              </a:lnSpc>
              <a:spcBef>
                <a:spcPts val="1000"/>
              </a:spcBef>
              <a:spcAft>
                <a:spcPts val="0"/>
              </a:spcAft>
              <a:buClr>
                <a:schemeClr val="dk1"/>
              </a:buClr>
              <a:buSzPts val="2800"/>
              <a:buChar char="•"/>
            </a:pPr>
            <a:r>
              <a:rPr lang="en-US"/>
              <a:t>Numerous key local offices</a:t>
            </a:r>
            <a:endParaRPr/>
          </a:p>
          <a:p>
            <a:pPr indent="-228600" lvl="0" marL="228600" rtl="0" algn="l">
              <a:lnSpc>
                <a:spcPct val="90000"/>
              </a:lnSpc>
              <a:spcBef>
                <a:spcPts val="1000"/>
              </a:spcBef>
              <a:spcAft>
                <a:spcPts val="0"/>
              </a:spcAft>
              <a:buClr>
                <a:schemeClr val="dk1"/>
              </a:buClr>
              <a:buSzPts val="2800"/>
              <a:buChar char="•"/>
            </a:pPr>
            <a:r>
              <a:rPr lang="en-US"/>
              <a:t>Affects critical issues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Mayor’s Race</a:t>
            </a:r>
            <a:endParaRPr/>
          </a:p>
        </p:txBody>
      </p:sp>
      <p:pic>
        <p:nvPicPr>
          <p:cNvPr descr="Rick Caruso Jumps Into Los Angeles Mayor's Race - The New York Times" id="223" name="Google Shape;223;p6"/>
          <p:cNvPicPr preferRelativeResize="0"/>
          <p:nvPr/>
        </p:nvPicPr>
        <p:blipFill rotWithShape="1">
          <a:blip r:embed="rId3">
            <a:alphaModFix/>
          </a:blip>
          <a:srcRect b="0" l="0" r="0" t="0"/>
          <a:stretch/>
        </p:blipFill>
        <p:spPr>
          <a:xfrm>
            <a:off x="5277504" y="1935623"/>
            <a:ext cx="4555143" cy="4557250"/>
          </a:xfrm>
          <a:prstGeom prst="rect">
            <a:avLst/>
          </a:prstGeom>
          <a:noFill/>
          <a:ln>
            <a:noFill/>
          </a:ln>
        </p:spPr>
      </p:pic>
      <p:pic>
        <p:nvPicPr>
          <p:cNvPr descr="Drawing on Decades of Activism, Karen Bass Leads Democrats' Policing  Overhaul - The New York Times" id="224" name="Google Shape;224;p6"/>
          <p:cNvPicPr preferRelativeResize="0"/>
          <p:nvPr/>
        </p:nvPicPr>
        <p:blipFill rotWithShape="1">
          <a:blip r:embed="rId4">
            <a:alphaModFix/>
          </a:blip>
          <a:srcRect b="0" l="29783" r="0" t="0"/>
          <a:stretch/>
        </p:blipFill>
        <p:spPr>
          <a:xfrm>
            <a:off x="264943" y="1935623"/>
            <a:ext cx="4609347" cy="4557250"/>
          </a:xfrm>
          <a:prstGeom prst="rect">
            <a:avLst/>
          </a:prstGeom>
          <a:noFill/>
          <a:ln>
            <a:noFill/>
          </a:ln>
        </p:spPr>
      </p:pic>
      <p:pic>
        <p:nvPicPr>
          <p:cNvPr id="225" name="Google Shape;225;p6"/>
          <p:cNvPicPr preferRelativeResize="0"/>
          <p:nvPr/>
        </p:nvPicPr>
        <p:blipFill>
          <a:blip r:embed="rId5">
            <a:alphaModFix/>
          </a:blip>
          <a:stretch>
            <a:fillRect/>
          </a:stretch>
        </p:blipFill>
        <p:spPr>
          <a:xfrm>
            <a:off x="10235850" y="1935613"/>
            <a:ext cx="1713795" cy="22242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1cf3e9e7fe_1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Mayor’s Race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highlight>
                  <a:srgbClr val="FFFF00"/>
                </a:highlight>
              </a:rPr>
              <a:t>Mayoral Race – Discussion</a:t>
            </a:r>
            <a:endParaRPr/>
          </a:p>
        </p:txBody>
      </p:sp>
      <p:sp>
        <p:nvSpPr>
          <p:cNvPr id="236" name="Google Shape;23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other information have you heard that wasn’t mentioned?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n-US"/>
              <a:t>HOW TO VOTE IN LOCAL RACES</a:t>
            </a:r>
            <a:endParaRPr/>
          </a:p>
        </p:txBody>
      </p:sp>
      <p:sp>
        <p:nvSpPr>
          <p:cNvPr id="243" name="Google Shape;243;p8"/>
          <p:cNvSpPr txBox="1"/>
          <p:nvPr>
            <p:ph idx="1" type="body"/>
          </p:nvPr>
        </p:nvSpPr>
        <p:spPr>
          <a:xfrm>
            <a:off x="838200" y="2268076"/>
            <a:ext cx="10515600" cy="4351338"/>
          </a:xfrm>
          <a:prstGeom prst="rect">
            <a:avLst/>
          </a:prstGeom>
          <a:noFill/>
          <a:ln>
            <a:noFill/>
          </a:ln>
        </p:spPr>
        <p:txBody>
          <a:bodyPr anchorCtr="0" anchor="t" bIns="45700" lIns="45700" spcFirstLastPara="1" rIns="45700" wrap="square" tIns="45700">
            <a:normAutofit/>
          </a:bodyPr>
          <a:lstStyle/>
          <a:p>
            <a:pPr indent="-514350" lvl="0" marL="514350" rtl="0" algn="l">
              <a:lnSpc>
                <a:spcPct val="90000"/>
              </a:lnSpc>
              <a:spcBef>
                <a:spcPts val="0"/>
              </a:spcBef>
              <a:spcAft>
                <a:spcPts val="0"/>
              </a:spcAft>
              <a:buSzPts val="2800"/>
              <a:buFont typeface="Twentieth Century"/>
              <a:buAutoNum type="arabicPeriod"/>
            </a:pPr>
            <a:r>
              <a:rPr lang="en-US" sz="2800"/>
              <a:t>Determine what issues matter most to you</a:t>
            </a:r>
            <a:endParaRPr/>
          </a:p>
          <a:p>
            <a:pPr indent="-336550" lvl="0" marL="514350" rtl="0" algn="l">
              <a:lnSpc>
                <a:spcPct val="90000"/>
              </a:lnSpc>
              <a:spcBef>
                <a:spcPts val="1400"/>
              </a:spcBef>
              <a:spcAft>
                <a:spcPts val="0"/>
              </a:spcAft>
              <a:buSzPts val="2800"/>
              <a:buFont typeface="Twentieth Century"/>
              <a:buNone/>
            </a:pPr>
            <a:r>
              <a:t/>
            </a:r>
            <a:endParaRPr sz="2800"/>
          </a:p>
          <a:p>
            <a:pPr indent="-514350" lvl="0" marL="514350" rtl="0" algn="l">
              <a:lnSpc>
                <a:spcPct val="90000"/>
              </a:lnSpc>
              <a:spcBef>
                <a:spcPts val="1400"/>
              </a:spcBef>
              <a:spcAft>
                <a:spcPts val="0"/>
              </a:spcAft>
              <a:buSzPts val="2800"/>
              <a:buFont typeface="Twentieth Century"/>
              <a:buAutoNum type="arabicPeriod"/>
            </a:pPr>
            <a:r>
              <a:rPr lang="en-US" sz="2800"/>
              <a:t>Find out what districts you belong to (</a:t>
            </a:r>
            <a:r>
              <a:rPr lang="en-US" sz="2800" u="sng">
                <a:solidFill>
                  <a:schemeClr val="hlink"/>
                </a:solidFill>
                <a:hlinkClick r:id="rId3"/>
              </a:rPr>
              <a:t>https://votersedge.org/ca</a:t>
            </a:r>
            <a:r>
              <a:rPr lang="en-US" sz="2800"/>
              <a:t>)</a:t>
            </a:r>
            <a:endParaRPr/>
          </a:p>
          <a:p>
            <a:pPr indent="-336550" lvl="0" marL="514350" rtl="0" algn="l">
              <a:lnSpc>
                <a:spcPct val="90000"/>
              </a:lnSpc>
              <a:spcBef>
                <a:spcPts val="1400"/>
              </a:spcBef>
              <a:spcAft>
                <a:spcPts val="0"/>
              </a:spcAft>
              <a:buSzPts val="2800"/>
              <a:buFont typeface="Twentieth Century"/>
              <a:buNone/>
            </a:pPr>
            <a:r>
              <a:t/>
            </a:r>
            <a:endParaRPr sz="2800"/>
          </a:p>
          <a:p>
            <a:pPr indent="-514350" lvl="0" marL="514350" rtl="0" algn="l">
              <a:lnSpc>
                <a:spcPct val="90000"/>
              </a:lnSpc>
              <a:spcBef>
                <a:spcPts val="1400"/>
              </a:spcBef>
              <a:spcAft>
                <a:spcPts val="0"/>
              </a:spcAft>
              <a:buSzPts val="2800"/>
              <a:buFont typeface="Twentieth Century"/>
              <a:buAutoNum type="arabicPeriod"/>
            </a:pPr>
            <a:r>
              <a:rPr lang="en-US" sz="2800"/>
              <a:t>Figure out who endorses each candidate</a:t>
            </a:r>
            <a:endParaRPr/>
          </a:p>
          <a:p>
            <a:pPr indent="-336550" lvl="0" marL="514350" rtl="0" algn="l">
              <a:lnSpc>
                <a:spcPct val="90000"/>
              </a:lnSpc>
              <a:spcBef>
                <a:spcPts val="1400"/>
              </a:spcBef>
              <a:spcAft>
                <a:spcPts val="0"/>
              </a:spcAft>
              <a:buSzPts val="2800"/>
              <a:buFont typeface="Twentieth Century"/>
              <a:buNone/>
            </a:pPr>
            <a:r>
              <a:t/>
            </a:r>
            <a:endParaRPr sz="2800"/>
          </a:p>
          <a:p>
            <a:pPr indent="-514350" lvl="0" marL="514350" rtl="0" algn="l">
              <a:lnSpc>
                <a:spcPct val="90000"/>
              </a:lnSpc>
              <a:spcBef>
                <a:spcPts val="1400"/>
              </a:spcBef>
              <a:spcAft>
                <a:spcPts val="0"/>
              </a:spcAft>
              <a:buSzPts val="2800"/>
              <a:buFont typeface="Twentieth Century"/>
              <a:buAutoNum type="arabicPeriod"/>
            </a:pPr>
            <a:r>
              <a:rPr lang="en-US" sz="2800"/>
              <a:t>Look at candidate’s website (optional)</a:t>
            </a:r>
            <a:endParaRPr/>
          </a:p>
          <a:p>
            <a:pPr indent="-374650" lvl="0" marL="514350" rtl="0" algn="l">
              <a:lnSpc>
                <a:spcPct val="90000"/>
              </a:lnSpc>
              <a:spcBef>
                <a:spcPts val="1400"/>
              </a:spcBef>
              <a:spcAft>
                <a:spcPts val="0"/>
              </a:spcAft>
              <a:buSzPts val="2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2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2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2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2000"/>
                                        <p:tgtEl>
                                          <p:spTgt spid="2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animEffect filter="fade" transition="in">
                                      <p:cBhvr>
                                        <p:cTn dur="2000"/>
                                        <p:tgtEl>
                                          <p:spTgt spid="2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animEffect filter="fade" transition="in">
                                      <p:cBhvr>
                                        <p:cTn dur="2000"/>
                                        <p:tgtEl>
                                          <p:spTgt spid="2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6" st="6"/>
                                            </p:txEl>
                                          </p:spTgt>
                                        </p:tgtEl>
                                        <p:attrNameLst>
                                          <p:attrName>style.visibility</p:attrName>
                                        </p:attrNameLst>
                                      </p:cBhvr>
                                      <p:to>
                                        <p:strVal val="visible"/>
                                      </p:to>
                                    </p:set>
                                    <p:animEffect filter="fade" transition="in">
                                      <p:cBhvr>
                                        <p:cTn dur="2000"/>
                                        <p:tgtEl>
                                          <p:spTgt spid="2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7" st="7"/>
                                            </p:txEl>
                                          </p:spTgt>
                                        </p:tgtEl>
                                        <p:attrNameLst>
                                          <p:attrName>style.visibility</p:attrName>
                                        </p:attrNameLst>
                                      </p:cBhvr>
                                      <p:to>
                                        <p:strVal val="visible"/>
                                      </p:to>
                                    </p:set>
                                    <p:animEffect filter="fade" transition="in">
                                      <p:cBhvr>
                                        <p:cTn dur="2000"/>
                                        <p:tgtEl>
                                          <p:spTgt spid="24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2022-06-02T06:30:20Z</dcterms:created>
  <dc:creator>James Yu</dc:creator>
</cp:coreProperties>
</file>